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8" r:id="rId3"/>
    <p:sldId id="270" r:id="rId4"/>
    <p:sldId id="271" r:id="rId5"/>
    <p:sldId id="258" r:id="rId6"/>
    <p:sldId id="264" r:id="rId7"/>
    <p:sldId id="262" r:id="rId8"/>
    <p:sldId id="265" r:id="rId9"/>
    <p:sldId id="263" r:id="rId10"/>
    <p:sldId id="276" r:id="rId11"/>
    <p:sldId id="273" r:id="rId12"/>
    <p:sldId id="274" r:id="rId13"/>
    <p:sldId id="275" r:id="rId14"/>
    <p:sldId id="267" r:id="rId15"/>
    <p:sldId id="257" r:id="rId16"/>
    <p:sldId id="269" r:id="rId17"/>
    <p:sldId id="256" r:id="rId18"/>
    <p:sldId id="272" r:id="rId19"/>
    <p:sldId id="279" r:id="rId20"/>
    <p:sldId id="278" r:id="rId21"/>
    <p:sldId id="259" r:id="rId22"/>
    <p:sldId id="261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1"/>
    <p:restoredTop sz="94687"/>
  </p:normalViewPr>
  <p:slideViewPr>
    <p:cSldViewPr snapToGrid="0" snapToObjects="1">
      <p:cViewPr>
        <p:scale>
          <a:sx n="102" d="100"/>
          <a:sy n="102" d="100"/>
        </p:scale>
        <p:origin x="384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do/CodeProjects/Tufts/EECE0193/Final_Project/final%20proj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do\CodeProjects\Tufts\EECE0193\Final_Project\final%20proj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do/CodeProjects/Tufts/EECE0193/Final_Project/final%20proj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Read Latency (ns) and Write Latency (ns) on NVSim and Destiny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'nvsim_destiny__opt_area wor (2)'!$E$1</c:f>
              <c:strCache>
                <c:ptCount val="1"/>
                <c:pt idx="0">
                  <c:v>Read Latency (ns)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'nvsim_destiny__opt_area wor (2)'!$E$2:$E$37</c:f>
              <c:numCache>
                <c:formatCode>General</c:formatCode>
                <c:ptCount val="36"/>
                <c:pt idx="0">
                  <c:v>1.5312300000000001</c:v>
                </c:pt>
                <c:pt idx="1">
                  <c:v>1.5534300000000001</c:v>
                </c:pt>
                <c:pt idx="2">
                  <c:v>1.60666</c:v>
                </c:pt>
                <c:pt idx="3">
                  <c:v>1.6214900000000001</c:v>
                </c:pt>
                <c:pt idx="4">
                  <c:v>1.6485799999999999</c:v>
                </c:pt>
                <c:pt idx="5">
                  <c:v>1.67455</c:v>
                </c:pt>
                <c:pt idx="6">
                  <c:v>1.6880599999999999</c:v>
                </c:pt>
                <c:pt idx="7">
                  <c:v>1.74211</c:v>
                </c:pt>
                <c:pt idx="8">
                  <c:v>2.0166499999999998</c:v>
                </c:pt>
                <c:pt idx="9">
                  <c:v>0.14000000000000001</c:v>
                </c:pt>
                <c:pt idx="10">
                  <c:v>5.8999999999999997E-2</c:v>
                </c:pt>
                <c:pt idx="11">
                  <c:v>9.8000000000000004E-2</c:v>
                </c:pt>
                <c:pt idx="12">
                  <c:v>9.8000000000000004E-2</c:v>
                </c:pt>
                <c:pt idx="13">
                  <c:v>0.122</c:v>
                </c:pt>
                <c:pt idx="14">
                  <c:v>0.14000000000000001</c:v>
                </c:pt>
                <c:pt idx="15">
                  <c:v>0.19</c:v>
                </c:pt>
                <c:pt idx="16">
                  <c:v>0.28899999999999998</c:v>
                </c:pt>
                <c:pt idx="17">
                  <c:v>0.373</c:v>
                </c:pt>
                <c:pt idx="18">
                  <c:v>1.6841200000000001</c:v>
                </c:pt>
                <c:pt idx="19">
                  <c:v>1.68414</c:v>
                </c:pt>
                <c:pt idx="20">
                  <c:v>1.6520300000000001</c:v>
                </c:pt>
                <c:pt idx="21">
                  <c:v>1.68428</c:v>
                </c:pt>
                <c:pt idx="22">
                  <c:v>1.7383299999999999</c:v>
                </c:pt>
                <c:pt idx="23">
                  <c:v>1.7432300000000001</c:v>
                </c:pt>
                <c:pt idx="24">
                  <c:v>1.77939</c:v>
                </c:pt>
                <c:pt idx="25">
                  <c:v>1.9240299999999999</c:v>
                </c:pt>
                <c:pt idx="26">
                  <c:v>2.0124200000000001</c:v>
                </c:pt>
                <c:pt idx="27">
                  <c:v>0.16200000000000001</c:v>
                </c:pt>
                <c:pt idx="28">
                  <c:v>0.16200000000000001</c:v>
                </c:pt>
                <c:pt idx="29">
                  <c:v>0.16200000000000001</c:v>
                </c:pt>
                <c:pt idx="30">
                  <c:v>8.7999999999999995E-2</c:v>
                </c:pt>
                <c:pt idx="31">
                  <c:v>0.124</c:v>
                </c:pt>
                <c:pt idx="32">
                  <c:v>0.13600000000000001</c:v>
                </c:pt>
                <c:pt idx="33">
                  <c:v>0.184</c:v>
                </c:pt>
                <c:pt idx="34">
                  <c:v>0.27700000000000002</c:v>
                </c:pt>
                <c:pt idx="35">
                  <c:v>0.30099999999999999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99-624A-BB49-342FF3093C0B}"/>
            </c:ext>
          </c:extLst>
        </c:ser>
        <c:ser>
          <c:idx val="1"/>
          <c:order val="1"/>
          <c:tx>
            <c:strRef>
              <c:f>'nvsim_destiny__opt_area wor (2)'!$F$1</c:f>
              <c:strCache>
                <c:ptCount val="1"/>
                <c:pt idx="0">
                  <c:v>Write Latency (ns)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'nvsim_destiny__opt_area wor (2)'!$F$2:$F$37</c:f>
              <c:numCache>
                <c:formatCode>General</c:formatCode>
                <c:ptCount val="36"/>
                <c:pt idx="0">
                  <c:v>10.056900000000001</c:v>
                </c:pt>
                <c:pt idx="1">
                  <c:v>10.068</c:v>
                </c:pt>
                <c:pt idx="2">
                  <c:v>10.1206</c:v>
                </c:pt>
                <c:pt idx="3">
                  <c:v>10.1463</c:v>
                </c:pt>
                <c:pt idx="4">
                  <c:v>10.1599</c:v>
                </c:pt>
                <c:pt idx="5">
                  <c:v>10.1953</c:v>
                </c:pt>
                <c:pt idx="6">
                  <c:v>10.2021</c:v>
                </c:pt>
                <c:pt idx="7">
                  <c:v>10.229100000000001</c:v>
                </c:pt>
                <c:pt idx="8">
                  <c:v>10.405200000000001</c:v>
                </c:pt>
                <c:pt idx="9">
                  <c:v>0.113</c:v>
                </c:pt>
                <c:pt idx="10">
                  <c:v>5.6000000000000001E-2</c:v>
                </c:pt>
                <c:pt idx="11">
                  <c:v>8.7999999999999995E-2</c:v>
                </c:pt>
                <c:pt idx="12">
                  <c:v>8.7999999999999995E-2</c:v>
                </c:pt>
                <c:pt idx="13">
                  <c:v>0.111</c:v>
                </c:pt>
                <c:pt idx="14">
                  <c:v>0.126</c:v>
                </c:pt>
                <c:pt idx="15">
                  <c:v>0.151</c:v>
                </c:pt>
                <c:pt idx="16">
                  <c:v>0.23400000000000001</c:v>
                </c:pt>
                <c:pt idx="17">
                  <c:v>0.307</c:v>
                </c:pt>
                <c:pt idx="18">
                  <c:v>20.116599999999998</c:v>
                </c:pt>
                <c:pt idx="19">
                  <c:v>20.116599999999998</c:v>
                </c:pt>
                <c:pt idx="20">
                  <c:v>20.1005</c:v>
                </c:pt>
                <c:pt idx="21">
                  <c:v>20.116700000000002</c:v>
                </c:pt>
                <c:pt idx="22">
                  <c:v>20.171099999999999</c:v>
                </c:pt>
                <c:pt idx="23">
                  <c:v>20.197399999999998</c:v>
                </c:pt>
                <c:pt idx="24">
                  <c:v>20.215499999999999</c:v>
                </c:pt>
                <c:pt idx="25">
                  <c:v>20.287800000000001</c:v>
                </c:pt>
                <c:pt idx="26">
                  <c:v>20.353200000000001</c:v>
                </c:pt>
                <c:pt idx="27">
                  <c:v>150.107</c:v>
                </c:pt>
                <c:pt idx="28">
                  <c:v>150.107</c:v>
                </c:pt>
                <c:pt idx="29">
                  <c:v>150.107</c:v>
                </c:pt>
                <c:pt idx="30">
                  <c:v>150.06</c:v>
                </c:pt>
                <c:pt idx="31">
                  <c:v>150.095</c:v>
                </c:pt>
                <c:pt idx="32">
                  <c:v>150.10300000000001</c:v>
                </c:pt>
                <c:pt idx="33">
                  <c:v>150.14099999999999</c:v>
                </c:pt>
                <c:pt idx="34">
                  <c:v>150.19499999999999</c:v>
                </c:pt>
                <c:pt idx="35">
                  <c:v>150.209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99-624A-BB49-342FF3093C0B}"/>
            </c:ext>
          </c:extLst>
        </c:ser>
        <c:ser>
          <c:idx val="2"/>
          <c:order val="2"/>
          <c:tx>
            <c:strRef>
              <c:f>'nvsim_destiny__opt_area wor (2)'!$Q$1</c:f>
              <c:strCache>
                <c:ptCount val="1"/>
                <c:pt idx="0">
                  <c:v>Read Latency (ns)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'nvsim_destiny__opt_area wor (2)'!$Q$2:$Q$35</c:f>
              <c:numCache>
                <c:formatCode>General</c:formatCode>
                <c:ptCount val="34"/>
                <c:pt idx="0">
                  <c:v>2.266</c:v>
                </c:pt>
                <c:pt idx="1">
                  <c:v>2.3159999999999998</c:v>
                </c:pt>
                <c:pt idx="2">
                  <c:v>2.33</c:v>
                </c:pt>
                <c:pt idx="3">
                  <c:v>3.6989999999999998</c:v>
                </c:pt>
                <c:pt idx="4">
                  <c:v>3.7589999999999999</c:v>
                </c:pt>
                <c:pt idx="5">
                  <c:v>8.9480000000000004</c:v>
                </c:pt>
                <c:pt idx="6">
                  <c:v>9.0960000000000001</c:v>
                </c:pt>
                <c:pt idx="7">
                  <c:v>29.318000000000001</c:v>
                </c:pt>
                <c:pt idx="8">
                  <c:v>29.797000000000001</c:v>
                </c:pt>
                <c:pt idx="9">
                  <c:v>0.78300000000000003</c:v>
                </c:pt>
                <c:pt idx="10">
                  <c:v>0.91800000000000004</c:v>
                </c:pt>
                <c:pt idx="11">
                  <c:v>1.84</c:v>
                </c:pt>
                <c:pt idx="12">
                  <c:v>2.0539999999999998</c:v>
                </c:pt>
                <c:pt idx="13">
                  <c:v>5.2880000000000003</c:v>
                </c:pt>
                <c:pt idx="14">
                  <c:v>5.851</c:v>
                </c:pt>
                <c:pt idx="15">
                  <c:v>17.681999999999999</c:v>
                </c:pt>
                <c:pt idx="16">
                  <c:v>19.202999999999999</c:v>
                </c:pt>
                <c:pt idx="17">
                  <c:v>63.767000000000003</c:v>
                </c:pt>
                <c:pt idx="18">
                  <c:v>1.915</c:v>
                </c:pt>
                <c:pt idx="19">
                  <c:v>1.984</c:v>
                </c:pt>
                <c:pt idx="20">
                  <c:v>2.1589999999999998</c:v>
                </c:pt>
                <c:pt idx="21">
                  <c:v>2.4409999999999998</c:v>
                </c:pt>
                <c:pt idx="22">
                  <c:v>3.0129999999999999</c:v>
                </c:pt>
                <c:pt idx="23">
                  <c:v>3.097</c:v>
                </c:pt>
                <c:pt idx="24">
                  <c:v>3.0990000000000002</c:v>
                </c:pt>
                <c:pt idx="25">
                  <c:v>3.407</c:v>
                </c:pt>
                <c:pt idx="26">
                  <c:v>3.4119999999999999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99-624A-BB49-342FF3093C0B}"/>
            </c:ext>
          </c:extLst>
        </c:ser>
        <c:ser>
          <c:idx val="3"/>
          <c:order val="3"/>
          <c:tx>
            <c:strRef>
              <c:f>'nvsim_destiny__opt_area wor (2)'!$R$1</c:f>
              <c:strCache>
                <c:ptCount val="1"/>
                <c:pt idx="0">
                  <c:v>Write Latency (ns)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'nvsim_destiny__opt_area wor (2)'!$R$2:$R$35</c:f>
              <c:numCache>
                <c:formatCode>General</c:formatCode>
                <c:ptCount val="34"/>
                <c:pt idx="0">
                  <c:v>10.792</c:v>
                </c:pt>
                <c:pt idx="1">
                  <c:v>10.839</c:v>
                </c:pt>
                <c:pt idx="2">
                  <c:v>10.843999999999999</c:v>
                </c:pt>
                <c:pt idx="3">
                  <c:v>12.196</c:v>
                </c:pt>
                <c:pt idx="4">
                  <c:v>12.218</c:v>
                </c:pt>
                <c:pt idx="5">
                  <c:v>17.376000000000001</c:v>
                </c:pt>
                <c:pt idx="6">
                  <c:v>17.390999999999998</c:v>
                </c:pt>
                <c:pt idx="7">
                  <c:v>37.548999999999999</c:v>
                </c:pt>
                <c:pt idx="8">
                  <c:v>37.58</c:v>
                </c:pt>
                <c:pt idx="9">
                  <c:v>0.78300000000000003</c:v>
                </c:pt>
                <c:pt idx="10">
                  <c:v>0.91800000000000004</c:v>
                </c:pt>
                <c:pt idx="11">
                  <c:v>1.84</c:v>
                </c:pt>
                <c:pt idx="12">
                  <c:v>2.0539999999999998</c:v>
                </c:pt>
                <c:pt idx="13">
                  <c:v>5.2880000000000003</c:v>
                </c:pt>
                <c:pt idx="14">
                  <c:v>5.851</c:v>
                </c:pt>
                <c:pt idx="15">
                  <c:v>17.681999999999999</c:v>
                </c:pt>
                <c:pt idx="16">
                  <c:v>19.202999999999999</c:v>
                </c:pt>
                <c:pt idx="17">
                  <c:v>63.767000000000003</c:v>
                </c:pt>
                <c:pt idx="18">
                  <c:v>20.43</c:v>
                </c:pt>
                <c:pt idx="19">
                  <c:v>20.553000000000001</c:v>
                </c:pt>
                <c:pt idx="20">
                  <c:v>20.751000000000001</c:v>
                </c:pt>
                <c:pt idx="21">
                  <c:v>21.052</c:v>
                </c:pt>
                <c:pt idx="22">
                  <c:v>21.687999999999999</c:v>
                </c:pt>
                <c:pt idx="23">
                  <c:v>21.719000000000001</c:v>
                </c:pt>
                <c:pt idx="24">
                  <c:v>21.72</c:v>
                </c:pt>
                <c:pt idx="25">
                  <c:v>21.855</c:v>
                </c:pt>
                <c:pt idx="26">
                  <c:v>21.858000000000001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99-624A-BB49-342FF3093C0B}"/>
            </c:ext>
          </c:extLst>
        </c:ser>
        <c:ser>
          <c:idx val="4"/>
          <c:order val="4"/>
          <c:tx>
            <c:strRef>
              <c:f>'nvsim_destiny__opt_area wor (2)'!$Q$36</c:f>
              <c:strCache>
                <c:ptCount val="1"/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'nvsim_destiny__opt_area wor (2)'!$Q$37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99-624A-BB49-342FF3093C0B}"/>
            </c:ext>
          </c:extLst>
        </c:ser>
        <c:ser>
          <c:idx val="5"/>
          <c:order val="5"/>
          <c:tx>
            <c:strRef>
              <c:f>'nvsim_destiny__opt_area wor (2)'!$R$36</c:f>
              <c:strCache>
                <c:ptCount val="1"/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'nvsim_destiny__opt_area wor (2)'!$R$37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599-624A-BB49-342FF3093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958448"/>
        <c:axId val="202568256"/>
      </c:lineChart>
      <c:catAx>
        <c:axId val="178958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kern="1200" baseline="0" dirty="0">
                    <a:solidFill>
                      <a:srgbClr val="595959"/>
                    </a:solidFill>
                    <a:effectLst/>
                  </a:rPr>
                  <a:t>STTRAM                                                        SRAM                                                        RRAM                                                      PCRAM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kern="1200" baseline="0" dirty="0">
                    <a:solidFill>
                      <a:srgbClr val="595959"/>
                    </a:solidFill>
                    <a:effectLst/>
                  </a:rPr>
                  <a:t>16KB - 4096KB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 dirty="0">
                    <a:effectLst/>
                  </a:rPr>
                  <a:t>Destiny = blue, orange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 err="1">
                    <a:effectLst/>
                  </a:rPr>
                  <a:t>NVSim</a:t>
                </a:r>
                <a:r>
                  <a:rPr lang="en-US" sz="1200" b="0" i="0" baseline="0" dirty="0">
                    <a:effectLst/>
                  </a:rPr>
                  <a:t> = gray, yellow</a:t>
                </a:r>
                <a:endParaRPr lang="en-US" sz="5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 sz="6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68256"/>
        <c:crosses val="autoZero"/>
        <c:auto val="1"/>
        <c:lblAlgn val="ctr"/>
        <c:lblOffset val="100"/>
        <c:noMultiLvlLbl val="0"/>
      </c:catAx>
      <c:valAx>
        <c:axId val="20256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 (ns)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Area (um^2) vs Leakage Power (mW)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'nvsim_destiny__opt_area wor (2)'!$D$1</c:f>
              <c:strCache>
                <c:ptCount val="1"/>
                <c:pt idx="0">
                  <c:v>Total Area (um^2)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'nvsim_destiny__opt_area wor (2)'!$D$2:$D$37</c:f>
              <c:numCache>
                <c:formatCode>General</c:formatCode>
                <c:ptCount val="36"/>
                <c:pt idx="0">
                  <c:v>72878.8</c:v>
                </c:pt>
                <c:pt idx="1">
                  <c:v>112062</c:v>
                </c:pt>
                <c:pt idx="2">
                  <c:v>113801</c:v>
                </c:pt>
                <c:pt idx="3">
                  <c:v>77293.100000000006</c:v>
                </c:pt>
                <c:pt idx="4">
                  <c:v>120647</c:v>
                </c:pt>
                <c:pt idx="5">
                  <c:v>77737.7</c:v>
                </c:pt>
                <c:pt idx="6">
                  <c:v>121293</c:v>
                </c:pt>
                <c:pt idx="7">
                  <c:v>208162</c:v>
                </c:pt>
                <c:pt idx="8">
                  <c:v>532391</c:v>
                </c:pt>
                <c:pt idx="9">
                  <c:v>48779.6</c:v>
                </c:pt>
                <c:pt idx="10">
                  <c:v>41450.300000000003</c:v>
                </c:pt>
                <c:pt idx="11">
                  <c:v>58658</c:v>
                </c:pt>
                <c:pt idx="12">
                  <c:v>59630</c:v>
                </c:pt>
                <c:pt idx="13">
                  <c:v>81329.600000000006</c:v>
                </c:pt>
                <c:pt idx="14">
                  <c:v>94965.3</c:v>
                </c:pt>
                <c:pt idx="15">
                  <c:v>155749</c:v>
                </c:pt>
                <c:pt idx="16">
                  <c:v>257839</c:v>
                </c:pt>
                <c:pt idx="17">
                  <c:v>303080</c:v>
                </c:pt>
                <c:pt idx="18">
                  <c:v>172462</c:v>
                </c:pt>
                <c:pt idx="19">
                  <c:v>172705</c:v>
                </c:pt>
                <c:pt idx="20">
                  <c:v>104051</c:v>
                </c:pt>
                <c:pt idx="21">
                  <c:v>174163</c:v>
                </c:pt>
                <c:pt idx="22">
                  <c:v>176088</c:v>
                </c:pt>
                <c:pt idx="23">
                  <c:v>108496</c:v>
                </c:pt>
                <c:pt idx="24">
                  <c:v>182810</c:v>
                </c:pt>
                <c:pt idx="25">
                  <c:v>331195</c:v>
                </c:pt>
                <c:pt idx="26">
                  <c:v>288582</c:v>
                </c:pt>
                <c:pt idx="27">
                  <c:v>49250.6</c:v>
                </c:pt>
                <c:pt idx="28">
                  <c:v>81812.600000000006</c:v>
                </c:pt>
                <c:pt idx="29">
                  <c:v>82055.600000000006</c:v>
                </c:pt>
                <c:pt idx="30">
                  <c:v>53263.3</c:v>
                </c:pt>
                <c:pt idx="31">
                  <c:v>55337.9</c:v>
                </c:pt>
                <c:pt idx="32">
                  <c:v>58588.4</c:v>
                </c:pt>
                <c:pt idx="33">
                  <c:v>66774.8</c:v>
                </c:pt>
                <c:pt idx="34">
                  <c:v>117277</c:v>
                </c:pt>
                <c:pt idx="35">
                  <c:v>131570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D-5244-AC74-517578650D04}"/>
            </c:ext>
          </c:extLst>
        </c:ser>
        <c:ser>
          <c:idx val="1"/>
          <c:order val="1"/>
          <c:tx>
            <c:strRef>
              <c:f>'nvsim_destiny__opt_area wor (2)'!$K$1</c:f>
              <c:strCache>
                <c:ptCount val="1"/>
                <c:pt idx="0">
                  <c:v>Leakage Power (uW)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'nvsim_destiny__opt_area wor (2)'!$K$2:$K$37</c:f>
              <c:numCache>
                <c:formatCode>General</c:formatCode>
                <c:ptCount val="36"/>
                <c:pt idx="0">
                  <c:v>2464.1799999999998</c:v>
                </c:pt>
                <c:pt idx="1">
                  <c:v>4928.3500000000004</c:v>
                </c:pt>
                <c:pt idx="2">
                  <c:v>4931.51</c:v>
                </c:pt>
                <c:pt idx="3">
                  <c:v>2471.94</c:v>
                </c:pt>
                <c:pt idx="4">
                  <c:v>4943.8900000000003</c:v>
                </c:pt>
                <c:pt idx="5">
                  <c:v>1253.4000000000001</c:v>
                </c:pt>
                <c:pt idx="6">
                  <c:v>2506.8000000000002</c:v>
                </c:pt>
                <c:pt idx="7">
                  <c:v>5013.6000000000004</c:v>
                </c:pt>
                <c:pt idx="8">
                  <c:v>20350.400000000001</c:v>
                </c:pt>
                <c:pt idx="9">
                  <c:v>5.7225200000000003</c:v>
                </c:pt>
                <c:pt idx="10">
                  <c:v>14.0418</c:v>
                </c:pt>
                <c:pt idx="11">
                  <c:v>26.980499999999999</c:v>
                </c:pt>
                <c:pt idx="12">
                  <c:v>53.960999999999999</c:v>
                </c:pt>
                <c:pt idx="13">
                  <c:v>107.916</c:v>
                </c:pt>
                <c:pt idx="14">
                  <c:v>133.792</c:v>
                </c:pt>
                <c:pt idx="15">
                  <c:v>267.584</c:v>
                </c:pt>
                <c:pt idx="16">
                  <c:v>588.36300000000006</c:v>
                </c:pt>
                <c:pt idx="17">
                  <c:v>576.55999999999995</c:v>
                </c:pt>
                <c:pt idx="18">
                  <c:v>620.88</c:v>
                </c:pt>
                <c:pt idx="19">
                  <c:v>1241.76</c:v>
                </c:pt>
                <c:pt idx="20">
                  <c:v>2483.52</c:v>
                </c:pt>
                <c:pt idx="21">
                  <c:v>4967.04</c:v>
                </c:pt>
                <c:pt idx="22">
                  <c:v>4970.8</c:v>
                </c:pt>
                <c:pt idx="23">
                  <c:v>2492.7800000000002</c:v>
                </c:pt>
                <c:pt idx="24">
                  <c:v>4985.57</c:v>
                </c:pt>
                <c:pt idx="25">
                  <c:v>9971.1299999999992</c:v>
                </c:pt>
                <c:pt idx="26">
                  <c:v>10169.700000000001</c:v>
                </c:pt>
                <c:pt idx="27">
                  <c:v>23.599900000000002</c:v>
                </c:pt>
                <c:pt idx="28">
                  <c:v>47.199800000000003</c:v>
                </c:pt>
                <c:pt idx="29">
                  <c:v>94.399699999999996</c:v>
                </c:pt>
                <c:pt idx="30">
                  <c:v>33.776699999999998</c:v>
                </c:pt>
                <c:pt idx="31">
                  <c:v>37.802100000000003</c:v>
                </c:pt>
                <c:pt idx="32">
                  <c:v>45.214799999999997</c:v>
                </c:pt>
                <c:pt idx="33">
                  <c:v>205.61500000000001</c:v>
                </c:pt>
                <c:pt idx="34">
                  <c:v>1050.49</c:v>
                </c:pt>
                <c:pt idx="35">
                  <c:v>1074.5899999999999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BD-5244-AC74-517578650D04}"/>
            </c:ext>
          </c:extLst>
        </c:ser>
        <c:ser>
          <c:idx val="2"/>
          <c:order val="2"/>
          <c:tx>
            <c:strRef>
              <c:f>'nvsim_destiny__opt_area wor (2)'!$P$1</c:f>
              <c:strCache>
                <c:ptCount val="1"/>
                <c:pt idx="0">
                  <c:v>Total Area (um^2)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'nvsim_destiny__opt_area wor (2)'!$P$2:$P$37</c:f>
              <c:numCache>
                <c:formatCode>General</c:formatCode>
                <c:ptCount val="36"/>
                <c:pt idx="0">
                  <c:v>8509.5630000000001</c:v>
                </c:pt>
                <c:pt idx="1">
                  <c:v>12520.284</c:v>
                </c:pt>
                <c:pt idx="2">
                  <c:v>20539.173999999999</c:v>
                </c:pt>
                <c:pt idx="3">
                  <c:v>34892.351999999999</c:v>
                </c:pt>
                <c:pt idx="4">
                  <c:v>64843.004999999997</c:v>
                </c:pt>
                <c:pt idx="5">
                  <c:v>121186.023</c:v>
                </c:pt>
                <c:pt idx="6">
                  <c:v>236030.837</c:v>
                </c:pt>
                <c:pt idx="7">
                  <c:v>460516.69099999999</c:v>
                </c:pt>
                <c:pt idx="8">
                  <c:v>912255.755</c:v>
                </c:pt>
                <c:pt idx="9">
                  <c:v>10501.78</c:v>
                </c:pt>
                <c:pt idx="10">
                  <c:v>20521.916000000001</c:v>
                </c:pt>
                <c:pt idx="11">
                  <c:v>39646.851000000002</c:v>
                </c:pt>
                <c:pt idx="12">
                  <c:v>78370</c:v>
                </c:pt>
                <c:pt idx="13">
                  <c:v>153523.106</c:v>
                </c:pt>
                <c:pt idx="14">
                  <c:v>305503.73</c:v>
                </c:pt>
                <c:pt idx="15">
                  <c:v>604022.47199999995</c:v>
                </c:pt>
                <c:pt idx="16">
                  <c:v>1205000</c:v>
                </c:pt>
                <c:pt idx="17">
                  <c:v>2397000</c:v>
                </c:pt>
                <c:pt idx="18">
                  <c:v>8543.6689999999999</c:v>
                </c:pt>
                <c:pt idx="19">
                  <c:v>9202.9930000000004</c:v>
                </c:pt>
                <c:pt idx="20">
                  <c:v>10623.11</c:v>
                </c:pt>
                <c:pt idx="21">
                  <c:v>13368.391</c:v>
                </c:pt>
                <c:pt idx="22">
                  <c:v>18679.196</c:v>
                </c:pt>
                <c:pt idx="23">
                  <c:v>29594.313999999998</c:v>
                </c:pt>
                <c:pt idx="24">
                  <c:v>59188.627</c:v>
                </c:pt>
                <c:pt idx="25">
                  <c:v>102792.155</c:v>
                </c:pt>
                <c:pt idx="26">
                  <c:v>205584.30900000001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BD-5244-AC74-517578650D04}"/>
            </c:ext>
          </c:extLst>
        </c:ser>
        <c:ser>
          <c:idx val="3"/>
          <c:order val="3"/>
          <c:tx>
            <c:strRef>
              <c:f>'nvsim_destiny__opt_area wor (2)'!$W$1</c:f>
              <c:strCache>
                <c:ptCount val="1"/>
                <c:pt idx="0">
                  <c:v>Leakage Power (uW)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'nvsim_destiny__opt_area wor (2)'!$W$2:$W$37</c:f>
              <c:numCache>
                <c:formatCode>General</c:formatCode>
                <c:ptCount val="36"/>
                <c:pt idx="0">
                  <c:v>19.46</c:v>
                </c:pt>
                <c:pt idx="1">
                  <c:v>19.634</c:v>
                </c:pt>
                <c:pt idx="2">
                  <c:v>19.975999999999999</c:v>
                </c:pt>
                <c:pt idx="3">
                  <c:v>20.055</c:v>
                </c:pt>
                <c:pt idx="4">
                  <c:v>20.742000000000001</c:v>
                </c:pt>
                <c:pt idx="5">
                  <c:v>20.891999999999999</c:v>
                </c:pt>
                <c:pt idx="6">
                  <c:v>22.254000000000001</c:v>
                </c:pt>
                <c:pt idx="7">
                  <c:v>23.248999999999999</c:v>
                </c:pt>
                <c:pt idx="8">
                  <c:v>26.67</c:v>
                </c:pt>
                <c:pt idx="9">
                  <c:v>1.4630000000000001</c:v>
                </c:pt>
                <c:pt idx="10">
                  <c:v>2.851</c:v>
                </c:pt>
                <c:pt idx="11">
                  <c:v>5.37</c:v>
                </c:pt>
                <c:pt idx="12">
                  <c:v>10.57</c:v>
                </c:pt>
                <c:pt idx="13">
                  <c:v>20.434999999999999</c:v>
                </c:pt>
                <c:pt idx="14">
                  <c:v>40.551000000000002</c:v>
                </c:pt>
                <c:pt idx="15">
                  <c:v>79.709999999999994</c:v>
                </c:pt>
                <c:pt idx="16">
                  <c:v>158.792</c:v>
                </c:pt>
                <c:pt idx="17">
                  <c:v>315.52499999999998</c:v>
                </c:pt>
                <c:pt idx="18">
                  <c:v>19.587</c:v>
                </c:pt>
                <c:pt idx="19">
                  <c:v>19.718</c:v>
                </c:pt>
                <c:pt idx="20">
                  <c:v>19.98</c:v>
                </c:pt>
                <c:pt idx="21">
                  <c:v>20.498999999999999</c:v>
                </c:pt>
                <c:pt idx="22">
                  <c:v>21.538</c:v>
                </c:pt>
                <c:pt idx="23">
                  <c:v>24.207999999999998</c:v>
                </c:pt>
                <c:pt idx="24">
                  <c:v>48.417000000000002</c:v>
                </c:pt>
                <c:pt idx="25">
                  <c:v>61.128</c:v>
                </c:pt>
                <c:pt idx="26">
                  <c:v>122.255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BD-5244-AC74-517578650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4676095"/>
        <c:axId val="1164676911"/>
      </c:barChart>
      <c:catAx>
        <c:axId val="11646760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STTRAM</a:t>
                </a:r>
                <a:r>
                  <a:rPr lang="en-US" baseline="0" dirty="0"/>
                  <a:t>  </a:t>
                </a:r>
                <a:r>
                  <a:rPr lang="en-US" dirty="0"/>
                  <a:t>                                                      SRAM                                                        RRAM                                                      PCRAM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16KB</a:t>
                </a:r>
                <a:r>
                  <a:rPr lang="en-US" baseline="0" dirty="0"/>
                  <a:t> -&gt; 4MB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endParaRPr lang="en-US" baseline="0" dirty="0"/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/>
                  <a:t>Destiny = </a:t>
                </a:r>
                <a:r>
                  <a:rPr lang="en-US" sz="1000" b="0" i="0" u="none" strike="noStrike" baseline="0" dirty="0">
                    <a:effectLst/>
                  </a:rPr>
                  <a:t>blue, orange</a:t>
                </a:r>
                <a:r>
                  <a:rPr lang="en-US" sz="1000" b="0" i="0" u="none" strike="noStrike" baseline="0" dirty="0"/>
                  <a:t> </a:t>
                </a:r>
                <a:endParaRPr lang="en-US" baseline="0" dirty="0"/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 dirty="0" err="1">
                    <a:effectLst/>
                  </a:rPr>
                  <a:t>NVSim</a:t>
                </a:r>
                <a:r>
                  <a:rPr lang="en-US" sz="1100" b="0" i="0" baseline="0" dirty="0">
                    <a:effectLst/>
                  </a:rPr>
                  <a:t> = </a:t>
                </a:r>
                <a:r>
                  <a:rPr lang="en-US" sz="1000" b="0" i="0" u="none" strike="noStrike" baseline="0" dirty="0">
                    <a:effectLst/>
                  </a:rPr>
                  <a:t>gray, yellow</a:t>
                </a:r>
                <a:endParaRPr lang="en-US" sz="6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676911"/>
        <c:crosses val="autoZero"/>
        <c:auto val="1"/>
        <c:lblAlgn val="ctr"/>
        <c:lblOffset val="100"/>
        <c:noMultiLvlLbl val="0"/>
      </c:catAx>
      <c:valAx>
        <c:axId val="11646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Area (um^2)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67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Area (um^2) vs Capacity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'nvsim_destiny__opt_area wor (2)'!$D$1</c:f>
              <c:strCache>
                <c:ptCount val="1"/>
                <c:pt idx="0">
                  <c:v>Total Area (um^2)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'nvsim_destiny__opt_area wor (2)'!$C$2:$C$37</c:f>
              <c:numCache>
                <c:formatCode>General</c:formatCode>
                <c:ptCount val="3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16</c:v>
                </c:pt>
                <c:pt idx="10">
                  <c:v>32</c:v>
                </c:pt>
                <c:pt idx="11">
                  <c:v>64</c:v>
                </c:pt>
                <c:pt idx="12">
                  <c:v>128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  <c:pt idx="16">
                  <c:v>2048</c:v>
                </c:pt>
                <c:pt idx="17">
                  <c:v>4096</c:v>
                </c:pt>
                <c:pt idx="18">
                  <c:v>16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512</c:v>
                </c:pt>
                <c:pt idx="24">
                  <c:v>1024</c:v>
                </c:pt>
                <c:pt idx="25">
                  <c:v>2048</c:v>
                </c:pt>
                <c:pt idx="26">
                  <c:v>4096</c:v>
                </c:pt>
                <c:pt idx="27">
                  <c:v>16</c:v>
                </c:pt>
                <c:pt idx="28">
                  <c:v>32</c:v>
                </c:pt>
                <c:pt idx="29">
                  <c:v>64</c:v>
                </c:pt>
                <c:pt idx="30">
                  <c:v>128</c:v>
                </c:pt>
                <c:pt idx="31">
                  <c:v>256</c:v>
                </c:pt>
                <c:pt idx="32">
                  <c:v>512</c:v>
                </c:pt>
                <c:pt idx="33">
                  <c:v>1024</c:v>
                </c:pt>
                <c:pt idx="34">
                  <c:v>2048</c:v>
                </c:pt>
                <c:pt idx="35">
                  <c:v>4096</c:v>
                </c:pt>
              </c:numCache>
            </c:numRef>
          </c:xVal>
          <c:yVal>
            <c:numRef>
              <c:f>'nvsim_destiny__opt_area wor (2)'!$D$2:$D$37</c:f>
              <c:numCache>
                <c:formatCode>General</c:formatCode>
                <c:ptCount val="36"/>
                <c:pt idx="0">
                  <c:v>72878.8</c:v>
                </c:pt>
                <c:pt idx="1">
                  <c:v>112062</c:v>
                </c:pt>
                <c:pt idx="2">
                  <c:v>113801</c:v>
                </c:pt>
                <c:pt idx="3">
                  <c:v>77293.100000000006</c:v>
                </c:pt>
                <c:pt idx="4">
                  <c:v>120647</c:v>
                </c:pt>
                <c:pt idx="5">
                  <c:v>77737.7</c:v>
                </c:pt>
                <c:pt idx="6">
                  <c:v>121293</c:v>
                </c:pt>
                <c:pt idx="7">
                  <c:v>208162</c:v>
                </c:pt>
                <c:pt idx="8">
                  <c:v>532391</c:v>
                </c:pt>
                <c:pt idx="9">
                  <c:v>48779.6</c:v>
                </c:pt>
                <c:pt idx="10">
                  <c:v>41450.300000000003</c:v>
                </c:pt>
                <c:pt idx="11">
                  <c:v>58658</c:v>
                </c:pt>
                <c:pt idx="12">
                  <c:v>59630</c:v>
                </c:pt>
                <c:pt idx="13">
                  <c:v>81329.600000000006</c:v>
                </c:pt>
                <c:pt idx="14">
                  <c:v>94965.3</c:v>
                </c:pt>
                <c:pt idx="15">
                  <c:v>155749</c:v>
                </c:pt>
                <c:pt idx="16">
                  <c:v>257839</c:v>
                </c:pt>
                <c:pt idx="17">
                  <c:v>303080</c:v>
                </c:pt>
                <c:pt idx="18">
                  <c:v>172462</c:v>
                </c:pt>
                <c:pt idx="19">
                  <c:v>172705</c:v>
                </c:pt>
                <c:pt idx="20">
                  <c:v>104051</c:v>
                </c:pt>
                <c:pt idx="21">
                  <c:v>174163</c:v>
                </c:pt>
                <c:pt idx="22">
                  <c:v>176088</c:v>
                </c:pt>
                <c:pt idx="23">
                  <c:v>108496</c:v>
                </c:pt>
                <c:pt idx="24">
                  <c:v>182810</c:v>
                </c:pt>
                <c:pt idx="25">
                  <c:v>331195</c:v>
                </c:pt>
                <c:pt idx="26">
                  <c:v>288582</c:v>
                </c:pt>
                <c:pt idx="27">
                  <c:v>49250.6</c:v>
                </c:pt>
                <c:pt idx="28">
                  <c:v>81812.600000000006</c:v>
                </c:pt>
                <c:pt idx="29">
                  <c:v>82055.600000000006</c:v>
                </c:pt>
                <c:pt idx="30">
                  <c:v>53263.3</c:v>
                </c:pt>
                <c:pt idx="31">
                  <c:v>55337.9</c:v>
                </c:pt>
                <c:pt idx="32">
                  <c:v>58588.4</c:v>
                </c:pt>
                <c:pt idx="33">
                  <c:v>66774.8</c:v>
                </c:pt>
                <c:pt idx="34">
                  <c:v>117277</c:v>
                </c:pt>
                <c:pt idx="35">
                  <c:v>131570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87-B44D-8360-AB6CAF878F2B}"/>
            </c:ext>
          </c:extLst>
        </c:ser>
        <c:ser>
          <c:idx val="1"/>
          <c:order val="1"/>
          <c:tx>
            <c:strRef>
              <c:f>'nvsim_destiny__opt_area wor (2)'!$P$1</c:f>
              <c:strCache>
                <c:ptCount val="1"/>
                <c:pt idx="0">
                  <c:v>Total Area (um^2)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'nvsim_destiny__opt_area wor (2)'!$C$2:$C$37</c:f>
              <c:numCache>
                <c:formatCode>General</c:formatCode>
                <c:ptCount val="3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16</c:v>
                </c:pt>
                <c:pt idx="10">
                  <c:v>32</c:v>
                </c:pt>
                <c:pt idx="11">
                  <c:v>64</c:v>
                </c:pt>
                <c:pt idx="12">
                  <c:v>128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  <c:pt idx="16">
                  <c:v>2048</c:v>
                </c:pt>
                <c:pt idx="17">
                  <c:v>4096</c:v>
                </c:pt>
                <c:pt idx="18">
                  <c:v>16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512</c:v>
                </c:pt>
                <c:pt idx="24">
                  <c:v>1024</c:v>
                </c:pt>
                <c:pt idx="25">
                  <c:v>2048</c:v>
                </c:pt>
                <c:pt idx="26">
                  <c:v>4096</c:v>
                </c:pt>
                <c:pt idx="27">
                  <c:v>16</c:v>
                </c:pt>
                <c:pt idx="28">
                  <c:v>32</c:v>
                </c:pt>
                <c:pt idx="29">
                  <c:v>64</c:v>
                </c:pt>
                <c:pt idx="30">
                  <c:v>128</c:v>
                </c:pt>
                <c:pt idx="31">
                  <c:v>256</c:v>
                </c:pt>
                <c:pt idx="32">
                  <c:v>512</c:v>
                </c:pt>
                <c:pt idx="33">
                  <c:v>1024</c:v>
                </c:pt>
                <c:pt idx="34">
                  <c:v>2048</c:v>
                </c:pt>
                <c:pt idx="35">
                  <c:v>4096</c:v>
                </c:pt>
              </c:numCache>
            </c:numRef>
          </c:xVal>
          <c:yVal>
            <c:numRef>
              <c:f>'nvsim_destiny__opt_area wor (2)'!$P$2:$P$37</c:f>
              <c:numCache>
                <c:formatCode>General</c:formatCode>
                <c:ptCount val="36"/>
                <c:pt idx="0">
                  <c:v>8509.5630000000001</c:v>
                </c:pt>
                <c:pt idx="1">
                  <c:v>12520.284</c:v>
                </c:pt>
                <c:pt idx="2">
                  <c:v>20539.173999999999</c:v>
                </c:pt>
                <c:pt idx="3">
                  <c:v>34892.351999999999</c:v>
                </c:pt>
                <c:pt idx="4">
                  <c:v>64843.004999999997</c:v>
                </c:pt>
                <c:pt idx="5">
                  <c:v>121186.023</c:v>
                </c:pt>
                <c:pt idx="6">
                  <c:v>236030.837</c:v>
                </c:pt>
                <c:pt idx="7">
                  <c:v>460516.69099999999</c:v>
                </c:pt>
                <c:pt idx="8">
                  <c:v>912255.755</c:v>
                </c:pt>
                <c:pt idx="9">
                  <c:v>10501.78</c:v>
                </c:pt>
                <c:pt idx="10">
                  <c:v>20521.916000000001</c:v>
                </c:pt>
                <c:pt idx="11">
                  <c:v>39646.851000000002</c:v>
                </c:pt>
                <c:pt idx="12">
                  <c:v>78370</c:v>
                </c:pt>
                <c:pt idx="13">
                  <c:v>153523.106</c:v>
                </c:pt>
                <c:pt idx="14">
                  <c:v>305503.73</c:v>
                </c:pt>
                <c:pt idx="15">
                  <c:v>604022.47199999995</c:v>
                </c:pt>
                <c:pt idx="16">
                  <c:v>1205000</c:v>
                </c:pt>
                <c:pt idx="17">
                  <c:v>2397000</c:v>
                </c:pt>
                <c:pt idx="18">
                  <c:v>8543.6689999999999</c:v>
                </c:pt>
                <c:pt idx="19">
                  <c:v>9202.9930000000004</c:v>
                </c:pt>
                <c:pt idx="20">
                  <c:v>10623.11</c:v>
                </c:pt>
                <c:pt idx="21">
                  <c:v>13368.391</c:v>
                </c:pt>
                <c:pt idx="22">
                  <c:v>18679.196</c:v>
                </c:pt>
                <c:pt idx="23">
                  <c:v>29594.313999999998</c:v>
                </c:pt>
                <c:pt idx="24">
                  <c:v>59188.627</c:v>
                </c:pt>
                <c:pt idx="25">
                  <c:v>102792.155</c:v>
                </c:pt>
                <c:pt idx="26">
                  <c:v>205584.30900000001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287-B44D-8360-AB6CAF878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165568"/>
        <c:axId val="100133680"/>
      </c:scatterChart>
      <c:valAx>
        <c:axId val="10016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Capacity (KB)</a:t>
                </a:r>
                <a:r>
                  <a:rPr lang="en-US" baseline="0" dirty="0"/>
                  <a:t>.  .   </a:t>
                </a:r>
              </a:p>
              <a:p>
                <a:pPr>
                  <a:defRPr/>
                </a:pPr>
                <a:r>
                  <a:rPr lang="en-US" baseline="0" dirty="0"/>
                  <a:t>Destiny = blue</a:t>
                </a:r>
              </a:p>
              <a:p>
                <a:pPr>
                  <a:defRPr/>
                </a:pPr>
                <a:r>
                  <a:rPr lang="en-US" baseline="0" dirty="0" err="1"/>
                  <a:t>NVSim</a:t>
                </a:r>
                <a:r>
                  <a:rPr lang="en-US" baseline="0" dirty="0"/>
                  <a:t> = orange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3680"/>
        <c:crosses val="autoZero"/>
        <c:crossBetween val="midCat"/>
      </c:valAx>
      <c:valAx>
        <c:axId val="1001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Area (um^2)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65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EC82-D7F1-E54B-8170-5F3D64BAF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B3561-FE85-A54B-86FA-1CE235793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EC2DB-33EA-A248-8889-0C967978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75F0-39B3-1D41-9EA0-9DA756EA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17A1-19B6-3F46-8237-4DC13C68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4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EFCC-070F-C041-881B-63F1E7C9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8A15-FBB2-7B46-824E-47F5547DB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1BE5-0926-B84A-984F-64C17838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FDCB-5AB5-9148-8F7A-7000594B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FE3D2-9502-5C4B-A5F5-B630EB0B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2CBCA-A06D-344C-A198-D12A9616E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BA9C-891E-004E-B015-EC0AA5D44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89BB-C4A7-CD4E-8782-390FBF40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B432-BF34-F74E-A0FF-959C572D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7EF52-6DF4-B247-BF08-85E92AA0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BBD7-C9A5-1947-979A-08DF20C9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5A00-7BFD-544B-9BB7-08F7D043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722B-606D-B146-8E3F-E7F9A3FA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4D26-4FF2-684D-9EC9-DE583531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03C7-3C49-9C4B-B4C5-C6856C0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8FA9-D9E8-014E-A866-3C9E13E3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122CE-1C29-CC4B-9723-D67DF0DC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87A91-4974-4A44-A6DA-7447293A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EEDA-DF68-9E49-92D2-412C14B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CF93-9249-A247-9C02-8C5E007D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7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20E6-7BB7-AC4F-BAED-94353DD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0C9B-A2E1-2749-A41E-E1CDF7BB0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87B66-1E7A-C042-BACB-1F12D3F1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5DA6C-82F2-6B48-AB32-81AD8F76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AFCC9-980C-8D49-88FE-B067CA13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571C-926E-DF40-87FE-31BE67A5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306-33D1-1348-B641-95EA04F1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9498-BAD8-9D44-95F6-48D424608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2BAA-118F-6A4A-BC50-1E9830529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5D31B-85CF-3C48-A57A-51BD256AF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EFD73-9137-A246-A574-2090FD739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53F23-D9A6-A54A-B0B7-D8E75611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6084-872C-8847-9142-09FA2CA1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1E64A-5668-784D-BED9-706A22D8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C549-260B-A143-A7BF-31109E2E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9E4AD-EA16-3B4F-8815-EB579B6F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4B133-08C5-5D47-86CE-2755B520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E0DA-BE26-1B4D-99DC-CE8F9D90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BAC1A-018C-4D45-955B-B36DD825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4842A-8CA2-B64B-889E-5CF467A2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C5DD1-31A4-3B43-8F27-3BF06D84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D292-CF4B-AA46-B496-29BDFA62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C3FE-A6A3-8648-BD81-5294FE06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0D807-EF0F-054D-8DFC-9D64FD2E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F10AC-283C-9E40-B98B-E4FB1255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E41EE-3E44-B54A-A158-1DBA0332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D3DAF-AC7F-6049-ABB1-4F610FC4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8710-4682-E74B-B606-268365CB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507D-F8BE-4E45-B05E-5CB62D533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BAFBE-D606-3F4A-AD37-39FD9BA8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0D27A-9FC2-A94F-B6D1-4A99FDDE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465EC-FCC3-7640-9C70-2F0B9984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376C7-94C3-D441-8421-F4E3B54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FFAB2-51C2-6D44-8375-1542AE03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190DF-8AAD-BA4E-848F-1EBAB8F8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E60AF-6F24-DE43-9FB9-A2E35884E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F3F2B-8308-8B48-AB44-3FD6643B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B8CA-7611-5E40-BDD7-758A95C5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0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6538-E3FA-F446-9CB5-78678A80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NVSim</a:t>
            </a:r>
            <a:r>
              <a:rPr lang="en-US" dirty="0"/>
              <a:t> and Destiny Simulator Comparison on RAM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BD36-FCFE-AF43-92A6-30BEC0BF8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Performance and Hardware</a:t>
            </a:r>
          </a:p>
        </p:txBody>
      </p:sp>
    </p:spTree>
    <p:extLst>
      <p:ext uri="{BB962C8B-B14F-4D97-AF65-F5344CB8AC3E}">
        <p14:creationId xmlns:p14="http://schemas.microsoft.com/office/powerpoint/2010/main" val="14900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3C22D2-9495-1A4E-9791-F6B0E252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1" y="28701"/>
            <a:ext cx="10515600" cy="68292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50962-67D0-944B-8E34-8B32E8AD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84319" y="748430"/>
            <a:ext cx="10515600" cy="1325563"/>
          </a:xfrm>
        </p:spPr>
        <p:txBody>
          <a:bodyPr/>
          <a:lstStyle/>
          <a:p>
            <a:r>
              <a:rPr lang="en-US" b="1" dirty="0"/>
              <a:t>Performance:</a:t>
            </a:r>
            <a:br>
              <a:rPr lang="en-US" b="1" dirty="0"/>
            </a:br>
            <a:r>
              <a:rPr lang="en-US" b="1" dirty="0"/>
              <a:t>M1 Max[ed] out</a:t>
            </a:r>
          </a:p>
        </p:txBody>
      </p:sp>
    </p:spTree>
    <p:extLst>
      <p:ext uri="{BB962C8B-B14F-4D97-AF65-F5344CB8AC3E}">
        <p14:creationId xmlns:p14="http://schemas.microsoft.com/office/powerpoint/2010/main" val="668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C050B4-B981-CD48-92DD-840C107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42" y="859578"/>
            <a:ext cx="9235858" cy="5998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A10A-20BD-7746-AA1A-06538C15CDDE}"/>
              </a:ext>
            </a:extLst>
          </p:cNvPr>
          <p:cNvSpPr txBox="1"/>
          <p:nvPr/>
        </p:nvSpPr>
        <p:spPr>
          <a:xfrm>
            <a:off x="186560" y="151692"/>
            <a:ext cx="293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NVSim</a:t>
            </a:r>
            <a:r>
              <a:rPr lang="en-US" sz="2000" dirty="0"/>
              <a:t>: 2min 21 seconds</a:t>
            </a:r>
          </a:p>
          <a:p>
            <a:r>
              <a:rPr lang="en-US" sz="2000" dirty="0"/>
              <a:t>Destiny: 9min 25 seconds</a:t>
            </a:r>
          </a:p>
        </p:txBody>
      </p:sp>
    </p:spTree>
    <p:extLst>
      <p:ext uri="{BB962C8B-B14F-4D97-AF65-F5344CB8AC3E}">
        <p14:creationId xmlns:p14="http://schemas.microsoft.com/office/powerpoint/2010/main" val="14854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455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461-1D03-BD42-BA8D-03F2142A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20993"/>
            <a:ext cx="10515600" cy="1325563"/>
          </a:xfrm>
        </p:spPr>
        <p:txBody>
          <a:bodyPr/>
          <a:lstStyle/>
          <a:p>
            <a:r>
              <a:rPr lang="en-US" dirty="0"/>
              <a:t>Dir Structure and Errors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E8576B-007D-F742-9310-723F2008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4067" y="0"/>
            <a:ext cx="6397933" cy="6837007"/>
          </a:xfrm>
        </p:spPr>
      </p:pic>
    </p:spTree>
    <p:extLst>
      <p:ext uri="{BB962C8B-B14F-4D97-AF65-F5344CB8AC3E}">
        <p14:creationId xmlns:p14="http://schemas.microsoft.com/office/powerpoint/2010/main" val="34662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5055-0390-674D-ADFF-5E72676C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4" y="245204"/>
            <a:ext cx="10515600" cy="1325563"/>
          </a:xfrm>
        </p:spPr>
        <p:txBody>
          <a:bodyPr/>
          <a:lstStyle/>
          <a:p>
            <a:r>
              <a:rPr lang="en-US" dirty="0"/>
              <a:t>Errors:</a:t>
            </a:r>
            <a:br>
              <a:rPr lang="en-US" dirty="0"/>
            </a:br>
            <a:r>
              <a:rPr lang="en-US" dirty="0"/>
              <a:t>PCRAM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CE4620-C70C-8143-BE6A-13136A3FA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988" y="365125"/>
            <a:ext cx="9951012" cy="6462894"/>
          </a:xfrm>
        </p:spPr>
      </p:pic>
    </p:spTree>
    <p:extLst>
      <p:ext uri="{BB962C8B-B14F-4D97-AF65-F5344CB8AC3E}">
        <p14:creationId xmlns:p14="http://schemas.microsoft.com/office/powerpoint/2010/main" val="35096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D2735-8188-CF42-844D-D97A99FA7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38" y="83510"/>
            <a:ext cx="10302618" cy="6690979"/>
          </a:xfrm>
        </p:spPr>
      </p:pic>
    </p:spTree>
    <p:extLst>
      <p:ext uri="{BB962C8B-B14F-4D97-AF65-F5344CB8AC3E}">
        <p14:creationId xmlns:p14="http://schemas.microsoft.com/office/powerpoint/2010/main" val="9770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67B7-05DD-3E44-8E34-FB8DFD56F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BC08A-56EA-E74D-B858-340EEB755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E81E0E-6D36-4343-B79F-A7CA6130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963"/>
            <a:ext cx="1055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0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B3BE-03B2-794C-9ECC-C86B6B42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CADA-C642-6746-8910-24BEDBE4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4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9F2DA3-7E36-4441-9E37-4AEA83A9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5" y="0"/>
            <a:ext cx="10483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The Code Strategy</a:t>
            </a:r>
          </a:p>
        </p:txBody>
      </p:sp>
    </p:spTree>
    <p:extLst>
      <p:ext uri="{BB962C8B-B14F-4D97-AF65-F5344CB8AC3E}">
        <p14:creationId xmlns:p14="http://schemas.microsoft.com/office/powerpoint/2010/main" val="14455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70CD-552B-184C-AFC4-9C9600F3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BF94-C414-A344-9BB9-949148B1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84024-0564-CF4E-92C9-2C406874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1" y="0"/>
            <a:ext cx="1101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974C7-DF5E-824C-836B-2C92D55CFD22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7B68B4E-F227-CC42-9E46-F0878C303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830354"/>
              </p:ext>
            </p:extLst>
          </p:nvPr>
        </p:nvGraphicFramePr>
        <p:xfrm>
          <a:off x="776613" y="103391"/>
          <a:ext cx="10747331" cy="665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749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34E810-B947-A741-BE1D-4E1FCDF496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66639"/>
              </p:ext>
            </p:extLst>
          </p:nvPr>
        </p:nvGraphicFramePr>
        <p:xfrm>
          <a:off x="643467" y="643467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B98CBF-8436-2B42-B49D-8492CF5B2732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</p:spTree>
    <p:extLst>
      <p:ext uri="{BB962C8B-B14F-4D97-AF65-F5344CB8AC3E}">
        <p14:creationId xmlns:p14="http://schemas.microsoft.com/office/powerpoint/2010/main" val="21850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D666A1-E2FB-1D41-9B6A-3C7BBA0166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116783"/>
              </p:ext>
            </p:extLst>
          </p:nvPr>
        </p:nvGraphicFramePr>
        <p:xfrm>
          <a:off x="1594022" y="185351"/>
          <a:ext cx="9218139" cy="667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453A8A-9300-C543-A3A2-5CAE82844BEC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</p:spTree>
    <p:extLst>
      <p:ext uri="{BB962C8B-B14F-4D97-AF65-F5344CB8AC3E}">
        <p14:creationId xmlns:p14="http://schemas.microsoft.com/office/powerpoint/2010/main" val="44120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41E4-9C12-1544-8EFE-CEF80FE3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1" y="-147831"/>
            <a:ext cx="10515600" cy="1325563"/>
          </a:xfrm>
        </p:spPr>
        <p:txBody>
          <a:bodyPr/>
          <a:lstStyle/>
          <a:p>
            <a:r>
              <a:rPr lang="en-US" dirty="0"/>
              <a:t>Code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CD55A-6358-114E-9D04-7F1DBBF3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87" y="841378"/>
            <a:ext cx="8832913" cy="60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E2C-E017-C642-A6D0-49517F88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9924-49EF-FB47-8776-73FB96A0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2BCC9-B70A-4D45-8382-B0997A5A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9"/>
            <a:ext cx="12103100" cy="64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73D1-673D-CF42-9477-B09F7C69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" y="89210"/>
            <a:ext cx="10373807" cy="1467664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</a:t>
            </a:r>
            <a:br>
              <a:rPr lang="en-US" dirty="0"/>
            </a:br>
            <a:r>
              <a:rPr lang="en-US" dirty="0"/>
              <a:t>Environment Creation</a:t>
            </a:r>
            <a:br>
              <a:rPr lang="en-US" dirty="0"/>
            </a:br>
            <a:r>
              <a:rPr lang="en-US" dirty="0"/>
              <a:t>Config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1780B-BE3D-3E46-817D-6D4A56EC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03" y="0"/>
            <a:ext cx="699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B2F9D-325A-6F45-8326-3E79089C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77" y="0"/>
            <a:ext cx="5328423" cy="6658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65E8F6-4BFC-9A48-B2C3-E37EFE4909FA}"/>
              </a:ext>
            </a:extLst>
          </p:cNvPr>
          <p:cNvSpPr txBox="1"/>
          <p:nvPr/>
        </p:nvSpPr>
        <p:spPr>
          <a:xfrm>
            <a:off x="-31594" y="0"/>
            <a:ext cx="61275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1 continued: </a:t>
            </a:r>
          </a:p>
          <a:p>
            <a:r>
              <a:rPr lang="en-US" sz="4400" dirty="0"/>
              <a:t>Config Files</a:t>
            </a:r>
          </a:p>
        </p:txBody>
      </p:sp>
    </p:spTree>
    <p:extLst>
      <p:ext uri="{BB962C8B-B14F-4D97-AF65-F5344CB8AC3E}">
        <p14:creationId xmlns:p14="http://schemas.microsoft.com/office/powerpoint/2010/main" val="314378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8CA60A1-D047-354C-B3A1-4F19F363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75" y="0"/>
            <a:ext cx="58240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1187F-F0CC-4642-A06A-049D678A6298}"/>
              </a:ext>
            </a:extLst>
          </p:cNvPr>
          <p:cNvSpPr txBox="1"/>
          <p:nvPr/>
        </p:nvSpPr>
        <p:spPr>
          <a:xfrm>
            <a:off x="0" y="0"/>
            <a:ext cx="6099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2: </a:t>
            </a:r>
          </a:p>
          <a:p>
            <a:r>
              <a:rPr lang="en-US" sz="44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282711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BCB2E-5B58-CD46-96F1-1383CE5B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7" y="0"/>
            <a:ext cx="59044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5962C0-D026-004E-99F9-AE88770F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22" y="3668750"/>
            <a:ext cx="6341077" cy="3442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B0AD68-1DB0-C440-B094-93923E597E13}"/>
              </a:ext>
            </a:extLst>
          </p:cNvPr>
          <p:cNvSpPr txBox="1"/>
          <p:nvPr/>
        </p:nvSpPr>
        <p:spPr>
          <a:xfrm>
            <a:off x="-3716" y="0"/>
            <a:ext cx="6099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3:</a:t>
            </a:r>
          </a:p>
          <a:p>
            <a:r>
              <a:rPr lang="en-US" sz="4400" dirty="0"/>
              <a:t>Parsing</a:t>
            </a:r>
          </a:p>
        </p:txBody>
      </p:sp>
    </p:spTree>
    <p:extLst>
      <p:ext uri="{BB962C8B-B14F-4D97-AF65-F5344CB8AC3E}">
        <p14:creationId xmlns:p14="http://schemas.microsoft.com/office/powerpoint/2010/main" val="212381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6AE0D9-3CDC-214A-91B7-026233C8961E}"/>
              </a:ext>
            </a:extLst>
          </p:cNvPr>
          <p:cNvSpPr txBox="1"/>
          <p:nvPr/>
        </p:nvSpPr>
        <p:spPr>
          <a:xfrm>
            <a:off x="0" y="99690"/>
            <a:ext cx="73988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4: </a:t>
            </a:r>
          </a:p>
          <a:p>
            <a:r>
              <a:rPr lang="en-US" sz="4400" dirty="0"/>
              <a:t>Plotting (upcoming)</a:t>
            </a:r>
          </a:p>
        </p:txBody>
      </p:sp>
    </p:spTree>
    <p:extLst>
      <p:ext uri="{BB962C8B-B14F-4D97-AF65-F5344CB8AC3E}">
        <p14:creationId xmlns:p14="http://schemas.microsoft.com/office/powerpoint/2010/main" val="19936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187</Words>
  <Application>Microsoft Macintosh PowerPoint</Application>
  <PresentationFormat>Widescreen</PresentationFormat>
  <Paragraphs>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NVSim and Destiny Simulator Comparison on RAM Cells</vt:lpstr>
      <vt:lpstr>The Code Strategy</vt:lpstr>
      <vt:lpstr>Code Overview</vt:lpstr>
      <vt:lpstr>PowerPoint Presentation</vt:lpstr>
      <vt:lpstr>Step 1:  Environment Creation Config Files</vt:lpstr>
      <vt:lpstr>PowerPoint Presentation</vt:lpstr>
      <vt:lpstr>PowerPoint Presentation</vt:lpstr>
      <vt:lpstr>PowerPoint Presentation</vt:lpstr>
      <vt:lpstr>PowerPoint Presentation</vt:lpstr>
      <vt:lpstr>Performance and Hardware</vt:lpstr>
      <vt:lpstr>Performance: M1 Max[ed] out</vt:lpstr>
      <vt:lpstr>PowerPoint Presentation</vt:lpstr>
      <vt:lpstr>Results</vt:lpstr>
      <vt:lpstr>Dir Structure and Errors</vt:lpstr>
      <vt:lpstr>Errors: PCRAM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Rockett, Morgan</dc:creator>
  <cp:lastModifiedBy>Rockett, Morgan</cp:lastModifiedBy>
  <cp:revision>5</cp:revision>
  <dcterms:created xsi:type="dcterms:W3CDTF">2021-12-13T16:55:08Z</dcterms:created>
  <dcterms:modified xsi:type="dcterms:W3CDTF">2021-12-13T18:06:03Z</dcterms:modified>
</cp:coreProperties>
</file>